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1"/>
  </p:sldMasterIdLst>
  <p:sldIdLst>
    <p:sldId id="262" r:id="rId2"/>
    <p:sldId id="261" r:id="rId3"/>
  </p:sldIdLst>
  <p:sldSz cx="12192000" cy="6858000"/>
  <p:notesSz cx="6858000" cy="9144000"/>
  <p:embeddedFontLst>
    <p:embeddedFont>
      <p:font typeface="SPSM Serif" panose="00000500000000000000" pitchFamily="2" charset="0"/>
      <p:regular r:id="rId4"/>
    </p:embeddedFont>
  </p:embeddedFont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4F0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3" autoAdjust="0"/>
    <p:restoredTop sz="97302" autoAdjust="0"/>
  </p:normalViewPr>
  <p:slideViewPr>
    <p:cSldViewPr snapToGrid="0">
      <p:cViewPr varScale="1">
        <p:scale>
          <a:sx n="74" d="100"/>
          <a:sy n="74" d="100"/>
        </p:scale>
        <p:origin x="101" y="1099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fonts/font1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06FD3E2-313C-E9AC-F633-6B3F2F92FB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1618130"/>
            <a:ext cx="9144000" cy="2387600"/>
          </a:xfrm>
        </p:spPr>
        <p:txBody>
          <a:bodyPr anchor="b">
            <a:normAutofit/>
          </a:bodyPr>
          <a:lstStyle>
            <a:lvl1pPr algn="l">
              <a:defRPr sz="5000" spc="-100" baseline="0">
                <a:solidFill>
                  <a:schemeClr val="accent3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BB8D4A9-8EE5-32FA-5130-AC00C40869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239582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2A9FA0D8-9DA4-51C0-0E25-AFF46EF2F396}"/>
              </a:ext>
            </a:extLst>
          </p:cNvPr>
          <p:cNvSpPr txBox="1"/>
          <p:nvPr userDrawn="1"/>
        </p:nvSpPr>
        <p:spPr>
          <a:xfrm>
            <a:off x="666701" y="121519"/>
            <a:ext cx="51167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900" b="1" dirty="0">
                <a:solidFill>
                  <a:schemeClr val="bg1"/>
                </a:solidFill>
              </a:rPr>
              <a:t>SPSM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3526BF-527A-AD3B-BC61-794DD91D1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CFC1620-3F6E-7D25-8E88-C4981877F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F66EE02-5EC5-4133-A299-EA8B87A0472D}" type="datetimeFigureOut">
              <a:rPr lang="sv-SE" smtClean="0"/>
              <a:pPr/>
              <a:t>2022-05-31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ADA811E-BDA2-C7BF-892E-83BC147E3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82FD58A-E386-4DDC-A617-44C671F00123}" type="slidenum">
              <a:rPr lang="sv-SE" smtClean="0"/>
              <a:pPr/>
              <a:t>‹#›</a:t>
            </a:fld>
            <a:endParaRPr lang="sv-SE"/>
          </a:p>
        </p:txBody>
      </p:sp>
      <p:cxnSp>
        <p:nvCxnSpPr>
          <p:cNvPr id="12" name="Rak koppling 11">
            <a:extLst>
              <a:ext uri="{FF2B5EF4-FFF2-40B4-BE49-F238E27FC236}">
                <a16:creationId xmlns:a16="http://schemas.microsoft.com/office/drawing/2014/main" id="{C8706E43-39FF-C34A-7AD5-ECF38BBB4A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61541" y="342826"/>
            <a:ext cx="1072800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9422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D2AE9B8-65FD-DBD6-6BDA-810C7B329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7BAE95B-2559-ED1B-6634-A3474D45E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6EE02-5EC5-4133-A299-EA8B87A0472D}" type="datetimeFigureOut">
              <a:rPr lang="sv-SE" smtClean="0"/>
              <a:t>2022-05-31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25A6EB3-5C64-4BC3-F7B0-1B6EE2649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D93293C-520A-B801-0EC1-07E90501E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FD58A-E386-4DDC-A617-44C671F001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5190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 descr="Logotyp neg">
            <a:extLst>
              <a:ext uri="{FF2B5EF4-FFF2-40B4-BE49-F238E27FC236}">
                <a16:creationId xmlns:a16="http://schemas.microsoft.com/office/drawing/2014/main" id="{7FE0679A-3D5D-7146-29D6-DB3F443B05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853" y="2409826"/>
            <a:ext cx="4162295" cy="1514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630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med plats för bild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objekt 15" descr="Logotyp neg">
            <a:extLst>
              <a:ext uri="{FF2B5EF4-FFF2-40B4-BE49-F238E27FC236}">
                <a16:creationId xmlns:a16="http://schemas.microsoft.com/office/drawing/2014/main" id="{C869CC7C-67C3-BEBC-6DC8-6E2ED04F48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68" y="272997"/>
            <a:ext cx="1300988" cy="465317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C06FD3E2-313C-E9AC-F633-6B3F2F92FB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8744" y="976059"/>
            <a:ext cx="5297424" cy="2387600"/>
          </a:xfrm>
        </p:spPr>
        <p:txBody>
          <a:bodyPr anchor="b">
            <a:normAutofit/>
          </a:bodyPr>
          <a:lstStyle>
            <a:lvl1pPr algn="l">
              <a:defRPr sz="5000" spc="-100" baseline="0">
                <a:solidFill>
                  <a:schemeClr val="accent3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BB8D4A9-8EE5-32FA-5130-AC00C40869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8368" y="3574606"/>
            <a:ext cx="5257800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B3A0D017-C2AD-5F08-B3AA-11B06F7A335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99188" y="0"/>
            <a:ext cx="5992812" cy="6856413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670588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ljus">
    <p:bg>
      <p:bgPr>
        <a:solidFill>
          <a:srgbClr val="FEF4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06FD3E2-313C-E9AC-F633-6B3F2F92FB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1618130"/>
            <a:ext cx="9144000" cy="2387600"/>
          </a:xfrm>
        </p:spPr>
        <p:txBody>
          <a:bodyPr anchor="b">
            <a:normAutofit/>
          </a:bodyPr>
          <a:lstStyle>
            <a:lvl1pPr algn="l">
              <a:defRPr sz="5000" spc="-100" baseline="0">
                <a:solidFill>
                  <a:schemeClr val="accent2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BB8D4A9-8EE5-32FA-5130-AC00C40869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239582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2A9FA0D8-9DA4-51C0-0E25-AFF46EF2F396}"/>
              </a:ext>
            </a:extLst>
          </p:cNvPr>
          <p:cNvSpPr txBox="1"/>
          <p:nvPr userDrawn="1"/>
        </p:nvSpPr>
        <p:spPr>
          <a:xfrm>
            <a:off x="666701" y="121519"/>
            <a:ext cx="51167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900" b="1" dirty="0">
                <a:solidFill>
                  <a:schemeClr val="tx1"/>
                </a:solidFill>
              </a:rPr>
              <a:t>SPSM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3526BF-527A-AD3B-BC61-794DD91D1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CFC1620-3F6E-7D25-8E88-C4981877F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F66EE02-5EC5-4133-A299-EA8B87A0472D}" type="datetimeFigureOut">
              <a:rPr lang="sv-SE" smtClean="0"/>
              <a:pPr/>
              <a:t>2022-05-31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ADA811E-BDA2-C7BF-892E-83BC147E3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82FD58A-E386-4DDC-A617-44C671F00123}" type="slidenum">
              <a:rPr lang="sv-SE" smtClean="0"/>
              <a:pPr/>
              <a:t>‹#›</a:t>
            </a:fld>
            <a:endParaRPr lang="sv-SE"/>
          </a:p>
        </p:txBody>
      </p:sp>
      <p:cxnSp>
        <p:nvCxnSpPr>
          <p:cNvPr id="9" name="Rak koppling 8">
            <a:extLst>
              <a:ext uri="{FF2B5EF4-FFF2-40B4-BE49-F238E27FC236}">
                <a16:creationId xmlns:a16="http://schemas.microsoft.com/office/drawing/2014/main" id="{FAB32D74-AD02-CF67-6DAA-68C0F97CDA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61541" y="342826"/>
            <a:ext cx="107280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0131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ljus med plats för bild">
    <p:bg>
      <p:bgPr>
        <a:solidFill>
          <a:srgbClr val="FEF4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06FD3E2-313C-E9AC-F633-6B3F2F92FB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6275" y="902025"/>
            <a:ext cx="5295901" cy="1655759"/>
          </a:xfrm>
        </p:spPr>
        <p:txBody>
          <a:bodyPr anchor="b" anchorCtr="0">
            <a:normAutofit/>
          </a:bodyPr>
          <a:lstStyle>
            <a:lvl1pPr algn="l">
              <a:defRPr sz="3500" spc="-100" baseline="0">
                <a:solidFill>
                  <a:schemeClr val="accent2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BB8D4A9-8EE5-32FA-5130-AC00C40869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6750" y="2677482"/>
            <a:ext cx="5295900" cy="1655762"/>
          </a:xfrm>
        </p:spPr>
        <p:txBody>
          <a:bodyPr>
            <a:normAutofit/>
          </a:bodyPr>
          <a:lstStyle>
            <a:lvl1pPr marL="0" indent="0" algn="l">
              <a:buNone/>
              <a:defRPr sz="17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2A9FA0D8-9DA4-51C0-0E25-AFF46EF2F396}"/>
              </a:ext>
            </a:extLst>
          </p:cNvPr>
          <p:cNvSpPr txBox="1"/>
          <p:nvPr userDrawn="1"/>
        </p:nvSpPr>
        <p:spPr>
          <a:xfrm>
            <a:off x="666701" y="121519"/>
            <a:ext cx="51167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900" b="1" dirty="0">
                <a:solidFill>
                  <a:schemeClr val="tx1"/>
                </a:solidFill>
              </a:rPr>
              <a:t>SPSM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3526BF-527A-AD3B-BC61-794DD91D1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CFC1620-3F6E-7D25-8E88-C4981877F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F66EE02-5EC5-4133-A299-EA8B87A0472D}" type="datetimeFigureOut">
              <a:rPr lang="sv-SE" smtClean="0"/>
              <a:pPr/>
              <a:t>2022-05-31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ADA811E-BDA2-C7BF-892E-83BC147E3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82FD58A-E386-4DDC-A617-44C671F00123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6" name="Platshållare för bild 15">
            <a:extLst>
              <a:ext uri="{FF2B5EF4-FFF2-40B4-BE49-F238E27FC236}">
                <a16:creationId xmlns:a16="http://schemas.microsoft.com/office/drawing/2014/main" id="{7B641397-B6BE-747F-FBBA-908F8ECD5F6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00775" y="647700"/>
            <a:ext cx="5200650" cy="5800725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cxnSp>
        <p:nvCxnSpPr>
          <p:cNvPr id="9" name="Rak koppling 8">
            <a:extLst>
              <a:ext uri="{FF2B5EF4-FFF2-40B4-BE49-F238E27FC236}">
                <a16:creationId xmlns:a16="http://schemas.microsoft.com/office/drawing/2014/main" id="{FAB32D74-AD02-CF67-6DAA-68C0F97CDA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61541" y="342826"/>
            <a:ext cx="107280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899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och beskrivning">
    <p:bg>
      <p:bgPr>
        <a:solidFill>
          <a:srgbClr val="FEF4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D2AE9B8-65FD-DBD6-6BDA-810C7B329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372" y="5838825"/>
            <a:ext cx="10515600" cy="811612"/>
          </a:xfrm>
        </p:spPr>
        <p:txBody>
          <a:bodyPr anchor="t" anchorCtr="0">
            <a:normAutofit/>
          </a:bodyPr>
          <a:lstStyle>
            <a:lvl1pPr>
              <a:defRPr sz="17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25A6EB3-5C64-4BC3-F7B0-1B6EE2649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7BAE95B-2559-ED1B-6634-A3474D45E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6EE02-5EC5-4133-A299-EA8B87A0472D}" type="datetimeFigureOut">
              <a:rPr lang="sv-SE" smtClean="0"/>
              <a:t>2022-05-31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D93293C-520A-B801-0EC1-07E90501E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FD58A-E386-4DDC-A617-44C671F00123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843BED4C-3886-08E2-BA08-9D18CB4BEAC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62000" y="638175"/>
            <a:ext cx="10648950" cy="5057775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1528284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8E3328-DA5A-275A-20CA-6B1B96FF0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8C198A-389D-9629-AAB5-B976E2E7A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865" y="2145363"/>
            <a:ext cx="10505155" cy="43524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EE367FF-4B03-1CD3-187C-8B3C22287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63AD9C2-4364-2ADA-5684-DA6246FC4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6EE02-5EC5-4133-A299-EA8B87A0472D}" type="datetimeFigureOut">
              <a:rPr lang="sv-SE" smtClean="0"/>
              <a:t>2022-05-31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C5F02AD-CB08-8879-324D-E100FC42D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FD58A-E386-4DDC-A617-44C671F001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1592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12F5AD-4E79-616B-35F1-57F39E51E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422" y="552849"/>
            <a:ext cx="10515600" cy="1325563"/>
          </a:xfrm>
        </p:spPr>
        <p:txBody>
          <a:bodyPr anchor="b" anchorCtr="0"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66C5BF-94CB-B371-BD51-A6682F703F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5325" y="2145600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40645DD-F99A-BB8D-82FE-6FACB63BAC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145600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B4F05D4-749F-0A9B-115F-A8B98DABA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3733BCD-A0F9-B26C-2C10-7F99CF9EC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6EE02-5EC5-4133-A299-EA8B87A0472D}" type="datetimeFigureOut">
              <a:rPr lang="sv-SE" smtClean="0"/>
              <a:t>2022-05-31</a:t>
            </a:fld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129F30A-8DCF-1556-3B66-A16D0F53A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FD58A-E386-4DDC-A617-44C671F001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92749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till två-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12F5AD-4E79-616B-35F1-57F39E51E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422" y="552849"/>
            <a:ext cx="10593178" cy="1325563"/>
          </a:xfrm>
        </p:spPr>
        <p:txBody>
          <a:bodyPr anchor="b" anchorCtr="0"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7294E77D-B4E0-89EF-3E03-FBFE5CD39F7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5325" y="2178050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10" name="Platshållare för text 8">
            <a:extLst>
              <a:ext uri="{FF2B5EF4-FFF2-40B4-BE49-F238E27FC236}">
                <a16:creationId xmlns:a16="http://schemas.microsoft.com/office/drawing/2014/main" id="{0B48EF2D-EF9E-E831-7A4A-EC017CBE528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6000" y="2178050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B4F05D4-749F-0A9B-115F-A8B98DABA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3733BCD-A0F9-B26C-2C10-7F99CF9EC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6EE02-5EC5-4133-A299-EA8B87A0472D}" type="datetimeFigureOut">
              <a:rPr lang="sv-SE" smtClean="0"/>
              <a:t>2022-05-31</a:t>
            </a:fld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129F30A-8DCF-1556-3B66-A16D0F53A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FD58A-E386-4DDC-A617-44C671F001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4562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C76AAED-F0DB-A972-5846-3C65BEE97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C8FF7A5-7C91-5E67-FDBF-BD8883B1D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6EE02-5EC5-4133-A299-EA8B87A0472D}" type="datetimeFigureOut">
              <a:rPr lang="sv-SE" smtClean="0"/>
              <a:t>2022-05-31</a:t>
            </a:fld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479B930-A9D7-B8E5-96B6-F32E5BB06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FD58A-E386-4DDC-A617-44C671F001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1453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4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A960E1BD-A68E-3CB2-F2CE-1D071D749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422" y="55284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0E21A87-B7E2-485B-40AA-9CF40CE0BB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4865" y="2145364"/>
            <a:ext cx="10505155" cy="3275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E211B029-D1C2-AFE4-E185-D3D9DF1A8CFF}"/>
              </a:ext>
            </a:extLst>
          </p:cNvPr>
          <p:cNvSpPr txBox="1"/>
          <p:nvPr userDrawn="1"/>
        </p:nvSpPr>
        <p:spPr>
          <a:xfrm>
            <a:off x="666701" y="121519"/>
            <a:ext cx="51167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900" b="1" dirty="0">
                <a:solidFill>
                  <a:schemeClr val="tx1"/>
                </a:solidFill>
              </a:rPr>
              <a:t>SPSM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36EC9D8-2A40-83DA-E907-43A4E75D1E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219199" y="45673"/>
            <a:ext cx="2971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DF8D826-33CB-AEE6-1BD8-48EB30A1ED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305300" y="52023"/>
            <a:ext cx="1000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3F66EE02-5EC5-4133-A299-EA8B87A0472D}" type="datetimeFigureOut">
              <a:rPr lang="sv-SE" smtClean="0"/>
              <a:pPr/>
              <a:t>2022-05-31</a:t>
            </a:fld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2276003-5337-BB98-1BCB-42CEEB5EA8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00021" y="45672"/>
            <a:ext cx="353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182FD58A-E386-4DDC-A617-44C671F00123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11" name="Rak koppling 10">
            <a:extLst>
              <a:ext uri="{FF2B5EF4-FFF2-40B4-BE49-F238E27FC236}">
                <a16:creationId xmlns:a16="http://schemas.microsoft.com/office/drawing/2014/main" id="{75C23B87-4B24-E3BD-065B-58E2B3D46B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61541" y="342826"/>
            <a:ext cx="107280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562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73" r:id="rId3"/>
    <p:sldLayoutId id="2147483674" r:id="rId4"/>
    <p:sldLayoutId id="2147483675" r:id="rId5"/>
    <p:sldLayoutId id="2147483662" r:id="rId6"/>
    <p:sldLayoutId id="2147483664" r:id="rId7"/>
    <p:sldLayoutId id="2147483676" r:id="rId8"/>
    <p:sldLayoutId id="2147483667" r:id="rId9"/>
    <p:sldLayoutId id="2147483666" r:id="rId10"/>
    <p:sldLayoutId id="21474836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5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0000"/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kolverket.se/skolutveckling/inspiration-och-stod-i-arbetet/stod-i-arbetet/flersprakighet-som-resurs-for-alla-aldrar" TargetMode="External"/><Relationship Id="rId2" Type="http://schemas.openxmlformats.org/officeDocument/2006/relationships/hyperlink" Target="https://www.skolverket.se/download/18.6bfaca41169863e6a65b259/1553965782321/pdf3038.pdf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spsm.se/laromedel/inspiration-amnesomraden/vardagsaktiviteter/omvarld/samtala-om-det-som-hander-i-ukraina---pratkartor-pa-olika-sprak/" TargetMode="External"/><Relationship Id="rId5" Type="http://schemas.openxmlformats.org/officeDocument/2006/relationships/hyperlink" Target="https://www.spsm.se/stod/specialpedagogiskt-stod/sprak-och-kommunikation/alternativ-och-kompletterande-kommunikation/" TargetMode="External"/><Relationship Id="rId4" Type="http://schemas.openxmlformats.org/officeDocument/2006/relationships/hyperlink" Target="https://www.spsm.se/om-oss/folj-oss/podd/#nyanlanda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3D3511-9BE2-4305-91FA-944194023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dirty="0"/>
              <a:t>Källförteckning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A9B20FA-2996-4431-B58A-204F5AF8B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422" y="1878412"/>
            <a:ext cx="11022006" cy="475098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sv-SE" sz="4000" dirty="0"/>
              <a:t>Här är en förteckning av de källor vi har använt i den andra filmen. </a:t>
            </a:r>
          </a:p>
          <a:p>
            <a:pPr marL="0" indent="0">
              <a:buNone/>
            </a:pPr>
            <a:br>
              <a:rPr lang="sv-SE" sz="4000" dirty="0"/>
            </a:br>
            <a:r>
              <a:rPr lang="sv-SE" sz="4000" dirty="0"/>
              <a:t>Elektroniska källor: </a:t>
            </a:r>
            <a:endParaRPr lang="sv-SE" sz="4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v-SE" sz="3000" dirty="0"/>
              <a:t>Skolverket (2015). </a:t>
            </a:r>
            <a:r>
              <a:rPr lang="sv-SE" sz="3000" i="1" dirty="0"/>
              <a:t>Studiehandledning på modersmålet– att stödja kunskapsutvecklingen hos flerspråkiga elever. </a:t>
            </a:r>
            <a:r>
              <a:rPr lang="sv-SE" sz="3000" dirty="0"/>
              <a:t>Hämtad 2022-05-31 från: </a:t>
            </a:r>
            <a:r>
              <a:rPr lang="sv-SE" sz="3000" u="sng" dirty="0">
                <a:hlinkClick r:id="rId2"/>
              </a:rPr>
              <a:t>https://www.skolverket.se/download/18.6bfaca41169863e6a65b259/1553965782321/pdf3038.pdf</a:t>
            </a:r>
            <a:r>
              <a:rPr lang="sv-SE" sz="3000" dirty="0"/>
              <a:t>  </a:t>
            </a:r>
          </a:p>
          <a:p>
            <a:pPr marL="0" indent="0">
              <a:buNone/>
            </a:pPr>
            <a:r>
              <a:rPr lang="sv-SE" sz="3000" dirty="0"/>
              <a:t>Skolverket (2021). </a:t>
            </a:r>
            <a:r>
              <a:rPr lang="sv-SE" sz="3000" i="1" dirty="0"/>
              <a:t>Flerspråkighet som resurs för alla åldrar. </a:t>
            </a:r>
            <a:r>
              <a:rPr lang="sv-SE" sz="3000" dirty="0"/>
              <a:t>Hämtad 2022-05-31 från: </a:t>
            </a:r>
            <a:r>
              <a:rPr lang="sv-SE" sz="3000" u="sng" dirty="0">
                <a:hlinkClick r:id="rId3"/>
              </a:rPr>
              <a:t>https://www.skolverket.se/skolutveckling/inspiration-och-stod-i-arbetet/stod-i-arbetet/flersprakighet-som-resurs-for-alla-aldrar</a:t>
            </a:r>
            <a:endParaRPr lang="sv-SE" sz="3000" dirty="0"/>
          </a:p>
          <a:p>
            <a:pPr marL="0" indent="0">
              <a:buNone/>
            </a:pPr>
            <a:r>
              <a:rPr lang="sv-SE" sz="3000" dirty="0"/>
              <a:t>Specialpedagogiska skolmyndigheten (2022). Avsnitt 9: </a:t>
            </a:r>
            <a:r>
              <a:rPr lang="sv-SE" sz="3000" i="1" dirty="0"/>
              <a:t>AKK som stöd för nyanlända och flerspråkiga elever. </a:t>
            </a:r>
            <a:r>
              <a:rPr lang="sv-SE" sz="3000" dirty="0"/>
              <a:t>Hämtad 2022-05-31 från: </a:t>
            </a:r>
            <a:r>
              <a:rPr lang="sv-SE" sz="3000" u="sng" dirty="0">
                <a:hlinkClick r:id="rId4"/>
              </a:rPr>
              <a:t>https://www.spsm.se/om-oss/folj-oss/podd/#nyanlanda</a:t>
            </a:r>
            <a:r>
              <a:rPr lang="sv-SE" sz="3000" dirty="0"/>
              <a:t> </a:t>
            </a:r>
          </a:p>
          <a:p>
            <a:pPr marL="0" indent="0">
              <a:buNone/>
            </a:pPr>
            <a:r>
              <a:rPr lang="sv-SE" sz="3000" dirty="0"/>
              <a:t>Specialpedagogiska skolmyndigheten (2022). </a:t>
            </a:r>
            <a:r>
              <a:rPr lang="sv-SE" sz="3000" i="1" dirty="0"/>
              <a:t>Alternativ och kompletterande kommunikation. </a:t>
            </a:r>
            <a:r>
              <a:rPr lang="sv-SE" sz="3000" dirty="0"/>
              <a:t>Hämtad 2022-05-31 från: </a:t>
            </a:r>
            <a:r>
              <a:rPr lang="sv-SE" sz="3000" dirty="0">
                <a:hlinkClick r:id="rId5"/>
              </a:rPr>
              <a:t>https://www.spsm.se/stod/specialpedagogiskt-stod/sprak-och-kommunikation/alternativ-och-kompletterande-kommunikation/</a:t>
            </a:r>
            <a:r>
              <a:rPr lang="sv-SE" sz="3000" dirty="0"/>
              <a:t> </a:t>
            </a:r>
          </a:p>
          <a:p>
            <a:pPr marL="0" indent="0">
              <a:buNone/>
            </a:pPr>
            <a:r>
              <a:rPr lang="sv-SE" sz="3000" dirty="0"/>
              <a:t>Specialpedagogiska skolmyndigheten (2022). </a:t>
            </a:r>
            <a:r>
              <a:rPr lang="sv-SE" sz="3000" i="1" dirty="0"/>
              <a:t>Samtala om det som händer i Ukraina - pratkartor på olika språk. </a:t>
            </a:r>
            <a:r>
              <a:rPr lang="sv-SE" sz="3000" dirty="0"/>
              <a:t>Hämtad 2022-05-31 från: </a:t>
            </a:r>
            <a:r>
              <a:rPr lang="sv-SE" sz="3000" dirty="0">
                <a:hlinkClick r:id="rId6"/>
              </a:rPr>
              <a:t>https://www.spsm.se/laromedel/inspiration-amnesomraden/vardagsaktiviteter/omvarld/samtala-om-det-som-hander-i-ukraina---pratkartor-pa-olika-sprak/</a:t>
            </a:r>
            <a:r>
              <a:rPr lang="sv-SE" sz="3000" dirty="0"/>
              <a:t> </a:t>
            </a:r>
            <a:br>
              <a:rPr lang="sv-SE" sz="3000" dirty="0"/>
            </a:br>
            <a:endParaRPr lang="sv-SE" sz="3000" dirty="0"/>
          </a:p>
          <a:p>
            <a:pPr marL="0" indent="0">
              <a:buNone/>
            </a:pPr>
            <a:endParaRPr lang="sv-SE" sz="23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64413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3D3511-9BE2-4305-91FA-944194023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dirty="0"/>
              <a:t>Källförteckning, fortsättning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A9B20FA-2996-4431-B58A-204F5AF8B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422" y="1878412"/>
            <a:ext cx="11022006" cy="4750988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sv-SE" sz="1900" dirty="0"/>
            </a:br>
            <a:r>
              <a:rPr lang="sv-SE" sz="1900" dirty="0"/>
              <a:t>Litteraturkällor: </a:t>
            </a:r>
            <a:br>
              <a:rPr lang="sv-SE" sz="1900" dirty="0"/>
            </a:br>
            <a:r>
              <a:rPr lang="sv-SE" sz="1400" dirty="0"/>
              <a:t>Thomas, W. &amp; Collier V.P. (1997</a:t>
            </a:r>
            <a:r>
              <a:rPr lang="sv-SE" sz="1400" i="1" dirty="0"/>
              <a:t>). </a:t>
            </a:r>
            <a:r>
              <a:rPr lang="sv-SE" sz="1400" i="1" dirty="0" err="1"/>
              <a:t>School</a:t>
            </a:r>
            <a:r>
              <a:rPr lang="sv-SE" sz="1400" i="1" dirty="0"/>
              <a:t> </a:t>
            </a:r>
            <a:r>
              <a:rPr lang="sv-SE" sz="1400" i="1" dirty="0" err="1"/>
              <a:t>Effectiveness</a:t>
            </a:r>
            <a:r>
              <a:rPr lang="sv-SE" sz="1400" i="1" dirty="0"/>
              <a:t> for </a:t>
            </a:r>
            <a:r>
              <a:rPr lang="sv-SE" sz="1400" i="1" dirty="0" err="1"/>
              <a:t>Language</a:t>
            </a:r>
            <a:r>
              <a:rPr lang="sv-SE" sz="1400" i="1" dirty="0"/>
              <a:t> </a:t>
            </a:r>
            <a:r>
              <a:rPr lang="sv-SE" sz="1400" i="1" dirty="0" err="1"/>
              <a:t>Minority</a:t>
            </a:r>
            <a:r>
              <a:rPr lang="sv-SE" sz="1400" i="1" dirty="0"/>
              <a:t> Students. </a:t>
            </a:r>
            <a:r>
              <a:rPr lang="sv-SE" sz="1400" dirty="0"/>
              <a:t>(NCBE </a:t>
            </a:r>
            <a:r>
              <a:rPr lang="sv-SE" sz="1400" dirty="0" err="1"/>
              <a:t>Resource</a:t>
            </a:r>
            <a:r>
              <a:rPr lang="sv-SE" sz="1400" dirty="0"/>
              <a:t> Collection Series no 9.) </a:t>
            </a:r>
            <a:br>
              <a:rPr lang="sv-SE" sz="1400" dirty="0"/>
            </a:br>
            <a:r>
              <a:rPr lang="sv-SE" sz="1400" dirty="0"/>
              <a:t>Washington DC: George Washington University. </a:t>
            </a:r>
          </a:p>
          <a:p>
            <a:pPr marL="0" indent="0">
              <a:buNone/>
            </a:pPr>
            <a:r>
              <a:rPr lang="sv-SE" sz="1400" dirty="0"/>
              <a:t>Thomas, W. &amp; Collier V. P. (2002). </a:t>
            </a:r>
            <a:r>
              <a:rPr lang="sv-SE" sz="1400" i="1" dirty="0"/>
              <a:t>A National </a:t>
            </a:r>
            <a:r>
              <a:rPr lang="sv-SE" sz="1400" i="1" dirty="0" err="1"/>
              <a:t>Study</a:t>
            </a:r>
            <a:r>
              <a:rPr lang="sv-SE" sz="1400" i="1" dirty="0"/>
              <a:t> </a:t>
            </a:r>
            <a:r>
              <a:rPr lang="sv-SE" sz="1400" i="1" dirty="0" err="1"/>
              <a:t>of</a:t>
            </a:r>
            <a:r>
              <a:rPr lang="sv-SE" sz="1400" i="1" dirty="0"/>
              <a:t> </a:t>
            </a:r>
            <a:r>
              <a:rPr lang="sv-SE" sz="1400" i="1" dirty="0" err="1"/>
              <a:t>School</a:t>
            </a:r>
            <a:r>
              <a:rPr lang="sv-SE" sz="1400" i="1" dirty="0"/>
              <a:t> </a:t>
            </a:r>
            <a:r>
              <a:rPr lang="sv-SE" sz="1400" i="1" dirty="0" err="1"/>
              <a:t>Effectiveness</a:t>
            </a:r>
            <a:r>
              <a:rPr lang="sv-SE" sz="1400" i="1" dirty="0"/>
              <a:t> for </a:t>
            </a:r>
            <a:r>
              <a:rPr lang="sv-SE" sz="1400" i="1" dirty="0" err="1"/>
              <a:t>Language</a:t>
            </a:r>
            <a:r>
              <a:rPr lang="sv-SE" sz="1400" i="1" dirty="0"/>
              <a:t> </a:t>
            </a:r>
            <a:r>
              <a:rPr lang="sv-SE" sz="1400" i="1" dirty="0" err="1"/>
              <a:t>Minority</a:t>
            </a:r>
            <a:r>
              <a:rPr lang="sv-SE" sz="1400" i="1" dirty="0"/>
              <a:t> Students’ Long-Term </a:t>
            </a:r>
            <a:r>
              <a:rPr lang="sv-SE" sz="1400" i="1" dirty="0" err="1"/>
              <a:t>Academic</a:t>
            </a:r>
            <a:r>
              <a:rPr lang="sv-SE" sz="1400" i="1" dirty="0"/>
              <a:t> </a:t>
            </a:r>
            <a:r>
              <a:rPr lang="sv-SE" sz="1400" i="1" dirty="0" err="1"/>
              <a:t>Achievement</a:t>
            </a:r>
            <a:r>
              <a:rPr lang="sv-SE" sz="1400" i="1" dirty="0"/>
              <a:t>. </a:t>
            </a:r>
            <a:r>
              <a:rPr lang="sv-SE" sz="1400" dirty="0"/>
              <a:t>Santa Cruz, CA: Center for Research on </a:t>
            </a:r>
            <a:r>
              <a:rPr lang="sv-SE" sz="1400" dirty="0" err="1"/>
              <a:t>Education</a:t>
            </a:r>
            <a:r>
              <a:rPr lang="sv-SE" sz="1400" dirty="0"/>
              <a:t>, </a:t>
            </a:r>
            <a:r>
              <a:rPr lang="sv-SE" sz="1400" dirty="0" err="1"/>
              <a:t>Diversity</a:t>
            </a:r>
            <a:r>
              <a:rPr lang="sv-SE" sz="1400" dirty="0"/>
              <a:t> &amp; </a:t>
            </a:r>
            <a:r>
              <a:rPr lang="sv-SE" sz="1400" dirty="0" err="1"/>
              <a:t>Excellence</a:t>
            </a:r>
            <a:r>
              <a:rPr lang="sv-SE" sz="1400" dirty="0"/>
              <a:t> (CREDE). </a:t>
            </a:r>
          </a:p>
          <a:p>
            <a:pPr marL="0" indent="0">
              <a:buNone/>
            </a:pPr>
            <a:endParaRPr lang="sv-SE" sz="23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5238065"/>
      </p:ext>
    </p:extLst>
  </p:cSld>
  <p:clrMapOvr>
    <a:masterClrMapping/>
  </p:clrMapOvr>
</p:sld>
</file>

<file path=ppt/theme/theme1.xml><?xml version="1.0" encoding="utf-8"?>
<a:theme xmlns:a="http://schemas.openxmlformats.org/drawingml/2006/main" name="PPT SPSM">
  <a:themeElements>
    <a:clrScheme name="SPSM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86734"/>
      </a:accent1>
      <a:accent2>
        <a:srgbClr val="801431"/>
      </a:accent2>
      <a:accent3>
        <a:srgbClr val="FCDED5"/>
      </a:accent3>
      <a:accent4>
        <a:srgbClr val="283E59"/>
      </a:accent4>
      <a:accent5>
        <a:srgbClr val="5597C8"/>
      </a:accent5>
      <a:accent6>
        <a:srgbClr val="F5A488"/>
      </a:accent6>
      <a:hlink>
        <a:srgbClr val="0563C1"/>
      </a:hlink>
      <a:folHlink>
        <a:srgbClr val="954F72"/>
      </a:folHlink>
    </a:clrScheme>
    <a:fontScheme name="SPSM PPT">
      <a:majorFont>
        <a:latin typeface="SPSM Serif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SM PowerPoint.potx" id="{A3B9B6B8-2FED-439F-A479-0D061D29B097}" vid="{8117870D-93A4-43F4-890C-E87991B46A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SPSM PowerPoint</Template>
  <TotalTime>1546</TotalTime>
  <Words>281</Words>
  <Application>Microsoft Office PowerPoint</Application>
  <PresentationFormat>Bredbild</PresentationFormat>
  <Paragraphs>11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5" baseType="lpstr">
      <vt:lpstr>SPSM Serif</vt:lpstr>
      <vt:lpstr>Arial</vt:lpstr>
      <vt:lpstr>PPT SPSM</vt:lpstr>
      <vt:lpstr>Källförteckning </vt:lpstr>
      <vt:lpstr>Källförteckning, fortsättning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Instruktionssida 1/2 - radera när du har läst</dc:title>
  <dc:creator>Maria Sjöberg</dc:creator>
  <cp:lastModifiedBy>Maria Sjöberg</cp:lastModifiedBy>
  <cp:revision>35</cp:revision>
  <dcterms:created xsi:type="dcterms:W3CDTF">2022-05-30T08:22:13Z</dcterms:created>
  <dcterms:modified xsi:type="dcterms:W3CDTF">2022-05-31T12:10:50Z</dcterms:modified>
</cp:coreProperties>
</file>